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.fntdata"/><Relationship Id="rId10" Type="http://schemas.openxmlformats.org/officeDocument/2006/relationships/slide" Target="slides/slide6.xml"/><Relationship Id="rId21" Type="http://schemas.openxmlformats.org/officeDocument/2006/relationships/font" Target="fonts/Roboto-regular.fntdata"/><Relationship Id="rId13" Type="http://schemas.openxmlformats.org/officeDocument/2006/relationships/slide" Target="slides/slide9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b05869e4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b05869e4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05869e4b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b05869e4b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05869e4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b05869e4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05869e4b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b05869e4b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7e59ecd57a8d9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7e59ecd57a8d9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05869e4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05869e4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05869e4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05869e4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05869e4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05869e4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5869e4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5869e4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05869e4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05869e4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05869e4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b05869e4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05869e4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05869e4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05869e4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05869e4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lVDr_lNuXqY" TargetMode="External"/><Relationship Id="rId4" Type="http://schemas.openxmlformats.org/officeDocument/2006/relationships/hyperlink" Target="https://www.youtube.com/watch?v=lVDr_lNuXq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hyperlink" Target="https://www.youtube.com/watch?v=lVDr_lNuXq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TERME I VODOVODI</a:t>
            </a:r>
            <a:endParaRPr/>
          </a:p>
        </p:txBody>
      </p:sp>
      <p:pic>
        <p:nvPicPr>
          <p:cNvPr descr="Roman baths in Bath, England" id="64" name="Google Shape;64;p13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0" y="0"/>
            <a:ext cx="43990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queduct, Segovia, Roman ..." id="65" name="Google Shape;65;p13"/>
          <p:cNvPicPr preferRelativeResize="0"/>
          <p:nvPr/>
        </p:nvPicPr>
        <p:blipFill rotWithShape="1">
          <a:blip r:embed="rId4">
            <a:alphaModFix amt="24000"/>
          </a:blip>
          <a:srcRect b="0" l="0" r="0" t="0"/>
          <a:stretch/>
        </p:blipFill>
        <p:spPr>
          <a:xfrm>
            <a:off x="4399200" y="0"/>
            <a:ext cx="474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Ostaci termi u Hrvatskoj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AQUAE IASSAE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SALONA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POLA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SISCIA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NESACTIUM</a:t>
            </a:r>
            <a:endParaRPr/>
          </a:p>
        </p:txBody>
      </p:sp>
      <p:pic>
        <p:nvPicPr>
          <p:cNvPr descr="200px-Terme_Varaždinske_Toplice.jpg"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500" y="628875"/>
            <a:ext cx="2436625" cy="182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2"/>
          <p:cNvCxnSpPr>
            <a:endCxn id="139" idx="1"/>
          </p:cNvCxnSpPr>
          <p:nvPr/>
        </p:nvCxnSpPr>
        <p:spPr>
          <a:xfrm flipH="1" rot="10800000">
            <a:off x="2324600" y="1542613"/>
            <a:ext cx="3006900" cy="493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1024px-Salona_-_Episcopal_centre_and_thermae.jpg"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200" y="2608750"/>
            <a:ext cx="4242655" cy="2382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2"/>
          <p:cNvCxnSpPr/>
          <p:nvPr/>
        </p:nvCxnSpPr>
        <p:spPr>
          <a:xfrm>
            <a:off x="1879350" y="2505800"/>
            <a:ext cx="2596500" cy="791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VODOVOD (AQUAEDUCTUS)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87900" y="1205650"/>
            <a:ext cx="4656600" cy="3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hr">
                <a:latin typeface="Arial"/>
                <a:ea typeface="Arial"/>
                <a:cs typeface="Arial"/>
                <a:sym typeface="Arial"/>
              </a:rPr>
              <a:t>mosna građevina za provođenje vode preko neravna zemljišta, dolina, provalija, rijeka i drugih zapreka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hr">
                <a:latin typeface="Arial"/>
                <a:ea typeface="Arial"/>
                <a:cs typeface="Arial"/>
                <a:sym typeface="Arial"/>
              </a:rPr>
              <a:t>Rim je imao najbolju opskrbu vodom od svih gradova antičkog svijeta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hr">
                <a:latin typeface="Arial"/>
                <a:ea typeface="Arial"/>
                <a:cs typeface="Arial"/>
                <a:sym typeface="Arial"/>
              </a:rPr>
              <a:t>doba Carstva: 11 akvedukta (najstariji APIJEV vodovod)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hr">
                <a:latin typeface="Arial"/>
                <a:ea typeface="Arial"/>
                <a:cs typeface="Arial"/>
                <a:sym typeface="Arial"/>
              </a:rPr>
              <a:t>grade se i u provincijama ⇒ urbanizacija (procjena broja stanovnika!)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>
            <p:ph idx="2" type="body"/>
          </p:nvPr>
        </p:nvSpPr>
        <p:spPr>
          <a:xfrm>
            <a:off x="5910075" y="4657200"/>
            <a:ext cx="28461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/>
              <a:t>Segovia, Španjolska</a:t>
            </a:r>
            <a:endParaRPr/>
          </a:p>
        </p:txBody>
      </p:sp>
      <p:pic>
        <p:nvPicPr>
          <p:cNvPr descr="500px-AcueductoSegovia04.JPG"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26002" r="0" t="18732"/>
          <a:stretch/>
        </p:blipFill>
        <p:spPr>
          <a:xfrm>
            <a:off x="5231975" y="1449210"/>
            <a:ext cx="3524125" cy="29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Primjeri akvedukta</a:t>
            </a:r>
            <a:endParaRPr/>
          </a:p>
        </p:txBody>
      </p:sp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387900" y="1465100"/>
            <a:ext cx="5250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hr" sz="1800">
                <a:latin typeface="Arial"/>
                <a:ea typeface="Arial"/>
                <a:cs typeface="Arial"/>
                <a:sym typeface="Arial"/>
              </a:rPr>
              <a:t>Pont du Gard (Francuska) - 50 metara iznad rijeke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hr" sz="1800">
                <a:latin typeface="Arial"/>
                <a:ea typeface="Arial"/>
                <a:cs typeface="Arial"/>
                <a:sym typeface="Arial"/>
              </a:rPr>
              <a:t>Segovia (Španjolska)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hr" sz="1800">
                <a:latin typeface="Arial"/>
                <a:ea typeface="Arial"/>
                <a:cs typeface="Arial"/>
                <a:sym typeface="Arial"/>
              </a:rPr>
              <a:t>pokraj Splita (dug 9 km); nadsvođen 670 m (od Jadra podno Mosora do Dioklecijanove palače)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00px-Pont_du_gard.jpg"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14698" r="5416" t="14879"/>
          <a:stretch/>
        </p:blipFill>
        <p:spPr>
          <a:xfrm>
            <a:off x="5638200" y="1144125"/>
            <a:ext cx="3279350" cy="26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5984275" y="4088425"/>
            <a:ext cx="26460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FEFEF"/>
                </a:solidFill>
              </a:rPr>
              <a:t>Pont du Gard (Francuska)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Sistem</a:t>
            </a:r>
            <a:endParaRPr/>
          </a:p>
        </p:txBody>
      </p:sp>
      <p:sp>
        <p:nvSpPr>
          <p:cNvPr id="164" name="Google Shape;164;p25">
            <a:hlinkClick r:id="rId3"/>
          </p:cNvPr>
          <p:cNvSpPr txBox="1"/>
          <p:nvPr>
            <p:ph idx="1" type="body"/>
          </p:nvPr>
        </p:nvSpPr>
        <p:spPr>
          <a:xfrm>
            <a:off x="387900" y="1489825"/>
            <a:ext cx="7673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00: 24:00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4"/>
              </a:rPr>
              <a:t>https://www.youtube.com/watch?v=lVDr_lNuXqY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573750" y="768150"/>
            <a:ext cx="79965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Hvala na pozornosti.</a:t>
            </a:r>
            <a:endParaRPr sz="3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KUPALIŠTA - balnea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⇒ balnea i thermae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⇒ balnea - obična javna (gradska) kupališta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⇒ uglavnom bazeni i eventualno mjesto za masažu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⇒ 1500 kupališta (???) u Rimu; , moguće nekoliko stotina kupališta (milijunski grad)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⇒ Seneka spominje svoje iskustvo života pokraj javnog kupališta (buka, smrad, galama…)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TERME - THERMAE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⇒ “Carske terme “ (postojale i privatne terme)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⇒ za velik broj ljudi (Dioklecijanove terme primale 3000  ljudi?); građene na velikim površinama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⇒ velik broj sadržaja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⇒ velika pozornost posvećuje se dekoraciji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download.jpg"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450" y="2708075"/>
            <a:ext cx="3356550" cy="24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0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JAVNE TERME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0" y="1192000"/>
            <a:ext cx="2583600" cy="205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palestra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unutarnje dvorište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vježbalište/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kupalište</a:t>
            </a:r>
            <a:endParaRPr sz="1800"/>
          </a:p>
        </p:txBody>
      </p:sp>
      <p:sp>
        <p:nvSpPr>
          <p:cNvPr id="85" name="Google Shape;85;p16"/>
          <p:cNvSpPr/>
          <p:nvPr/>
        </p:nvSpPr>
        <p:spPr>
          <a:xfrm>
            <a:off x="1850250" y="686100"/>
            <a:ext cx="2583600" cy="166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apodyterium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svlačionica</a:t>
            </a:r>
            <a:endParaRPr sz="1800"/>
          </a:p>
        </p:txBody>
      </p:sp>
      <p:sp>
        <p:nvSpPr>
          <p:cNvPr id="86" name="Google Shape;86;p16"/>
          <p:cNvSpPr/>
          <p:nvPr/>
        </p:nvSpPr>
        <p:spPr>
          <a:xfrm>
            <a:off x="3877650" y="162400"/>
            <a:ext cx="2262600" cy="1792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caldarium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topla kupelja</a:t>
            </a:r>
            <a:endParaRPr sz="1800"/>
          </a:p>
        </p:txBody>
      </p:sp>
      <p:sp>
        <p:nvSpPr>
          <p:cNvPr id="87" name="Google Shape;87;p16"/>
          <p:cNvSpPr/>
          <p:nvPr/>
        </p:nvSpPr>
        <p:spPr>
          <a:xfrm>
            <a:off x="5761825" y="289600"/>
            <a:ext cx="2970300" cy="166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tepidarium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soba s ugrijanim zrakom</a:t>
            </a:r>
            <a:endParaRPr sz="1800"/>
          </a:p>
        </p:txBody>
      </p:sp>
      <p:sp>
        <p:nvSpPr>
          <p:cNvPr id="88" name="Google Shape;88;p16"/>
          <p:cNvSpPr/>
          <p:nvPr/>
        </p:nvSpPr>
        <p:spPr>
          <a:xfrm>
            <a:off x="6462275" y="1705375"/>
            <a:ext cx="2583600" cy="205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frigidarium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hladna kupelj</a:t>
            </a:r>
            <a:endParaRPr sz="1800"/>
          </a:p>
        </p:txBody>
      </p:sp>
      <p:sp>
        <p:nvSpPr>
          <p:cNvPr id="89" name="Google Shape;89;p16"/>
          <p:cNvSpPr/>
          <p:nvPr/>
        </p:nvSpPr>
        <p:spPr>
          <a:xfrm>
            <a:off x="4731350" y="2816200"/>
            <a:ext cx="2583600" cy="205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laconicum/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sudatorum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parna kupelj</a:t>
            </a:r>
            <a:endParaRPr sz="1800"/>
          </a:p>
        </p:txBody>
      </p:sp>
      <p:sp>
        <p:nvSpPr>
          <p:cNvPr id="90" name="Google Shape;90;p16"/>
          <p:cNvSpPr/>
          <p:nvPr/>
        </p:nvSpPr>
        <p:spPr>
          <a:xfrm>
            <a:off x="2777000" y="3244600"/>
            <a:ext cx="2262600" cy="1792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/>
              <a:t>unctuarium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 sz="1800"/>
              <a:t>soba za masažu</a:t>
            </a:r>
            <a:endParaRPr sz="1800"/>
          </a:p>
        </p:txBody>
      </p:sp>
      <p:cxnSp>
        <p:nvCxnSpPr>
          <p:cNvPr id="91" name="Google Shape;91;p16"/>
          <p:cNvCxnSpPr>
            <a:stCxn id="85" idx="3"/>
          </p:cNvCxnSpPr>
          <p:nvPr/>
        </p:nvCxnSpPr>
        <p:spPr>
          <a:xfrm flipH="1" rot="10800000">
            <a:off x="2228609" y="1907679"/>
            <a:ext cx="548400" cy="20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6"/>
          <p:cNvCxnSpPr/>
          <p:nvPr/>
        </p:nvCxnSpPr>
        <p:spPr>
          <a:xfrm flipH="1" rot="10800000">
            <a:off x="4047209" y="1418854"/>
            <a:ext cx="548400" cy="20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6"/>
          <p:cNvCxnSpPr/>
          <p:nvPr/>
        </p:nvCxnSpPr>
        <p:spPr>
          <a:xfrm flipH="1" rot="10800000">
            <a:off x="5748959" y="1418854"/>
            <a:ext cx="548400" cy="20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6"/>
          <p:cNvCxnSpPr/>
          <p:nvPr/>
        </p:nvCxnSpPr>
        <p:spPr>
          <a:xfrm flipH="1">
            <a:off x="6951875" y="1674275"/>
            <a:ext cx="118200" cy="666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6"/>
          <p:cNvCxnSpPr/>
          <p:nvPr/>
        </p:nvCxnSpPr>
        <p:spPr>
          <a:xfrm flipH="1">
            <a:off x="6462275" y="2816199"/>
            <a:ext cx="489600" cy="42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6"/>
          <p:cNvCxnSpPr/>
          <p:nvPr/>
        </p:nvCxnSpPr>
        <p:spPr>
          <a:xfrm flipH="1">
            <a:off x="4764150" y="3628299"/>
            <a:ext cx="489600" cy="42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40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DODATNI SADRŽAJI (PROSTORIJE)</a:t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771525" y="3307550"/>
            <a:ext cx="2014500" cy="1092900"/>
          </a:xfrm>
          <a:prstGeom prst="snip1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BIBLIOTEKE</a:t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1093000" y="1335900"/>
            <a:ext cx="2314800" cy="10929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MALI DUĆANI S PARFEMIMA, ULJIMA</a:t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3691650" y="2078850"/>
            <a:ext cx="2121600" cy="985800"/>
          </a:xfrm>
          <a:prstGeom prst="round1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“ZALOGAJNICE”</a:t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6547175" y="1144125"/>
            <a:ext cx="2014500" cy="1092900"/>
          </a:xfrm>
          <a:prstGeom prst="snip1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WC (LATRINA)</a:t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4733338" y="3717200"/>
            <a:ext cx="2121600" cy="985800"/>
          </a:xfrm>
          <a:prstGeom prst="round1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“ŠETALIŠTA”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HIPOKAUSTIKA 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sistem zagrijavanja prostorija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voda se zagrijavala u velikim kotlovima, a prostorije toplim zrakom koji je cirkulirao kroz glinene cijevi u zidovima i kroz šupljine dvostrukih podova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800px-Arles_Thermes_de_Constantin_3_hypocauste.jpg" id="113" name="Google Shape;113;p18"/>
          <p:cNvPicPr preferRelativeResize="0"/>
          <p:nvPr/>
        </p:nvPicPr>
        <p:blipFill rotWithShape="1">
          <a:blip r:embed="rId3">
            <a:alphaModFix amt="78000"/>
          </a:blip>
          <a:srcRect b="-1919" l="0" r="29032" t="6889"/>
          <a:stretch/>
        </p:blipFill>
        <p:spPr>
          <a:xfrm>
            <a:off x="4387800" y="0"/>
            <a:ext cx="47862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Društveni značaj termi u rimsko doba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87900" y="1489825"/>
            <a:ext cx="6882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latin typeface="Arial"/>
                <a:ea typeface="Arial"/>
                <a:cs typeface="Arial"/>
                <a:sym typeface="Arial"/>
              </a:rPr>
              <a:t>DRUŠTVENI ZNAČAJ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hr" sz="1800">
                <a:latin typeface="Arial"/>
                <a:ea typeface="Arial"/>
                <a:cs typeface="Arial"/>
                <a:sym typeface="Arial"/>
              </a:rPr>
              <a:t>javne (bogataši su imali vlastite terme u sklopu svojih kuća)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hr" sz="1800">
                <a:latin typeface="Arial"/>
                <a:ea typeface="Arial"/>
                <a:cs typeface="Arial"/>
                <a:sym typeface="Arial"/>
              </a:rPr>
              <a:t>slobodni pristup svima (uz malu novčanu naknadu)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hr" sz="1800">
                <a:latin typeface="Arial"/>
                <a:ea typeface="Arial"/>
                <a:cs typeface="Arial"/>
                <a:sym typeface="Arial"/>
              </a:rPr>
              <a:t>mjesto druženja : čitanje poezije, govora; zabava; zavođenje; sklapanje poslova...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DEKORACIJA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terme bogato ukrašene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mnoga  kipova i fontana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podovi i zidovi često prekriveni mramorom i lijepim mozaicima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kupole su obojene u plavo kako bi podsjećale na nebo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Rom Caracalla-Thermen von ..." id="130" name="Google Shape;130;p2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5020550" y="0"/>
            <a:ext cx="4123450" cy="385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Terme u Rimu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0" y="1144125"/>
            <a:ext cx="5805600" cy="3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b="1"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(p</a:t>
            </a: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seudo)-terme dao je sagraditi M. Vipsanius Agrippa za vrijeme vladavine cara Augusta (na Marsovom polju)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Trajanove terme (oko 109.g.) – prve veće terme: 330X315m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Dioklecijanove terme  (oko 300 g.) – mogle primiti oko 3000 kupača; najveće i najraskošnije</a:t>
            </a:r>
            <a:endParaRPr sz="18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Karakaline terme (oko 215.g.)  01:23:00 </a:t>
            </a:r>
            <a:r>
              <a:rPr lang="hr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https://www.youtube.com/watch?v=pjLiQdI0U9I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